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6.xml"/>
  <Override ContentType="application/vnd.openxmlformats-officedocument.presentationml.comments+xml" PartName="/ppt/comments/comment3.xml"/>
  <Override ContentType="application/vnd.openxmlformats-officedocument.presentationml.comments+xml" PartName="/ppt/comments/comment15.xml"/>
  <Override ContentType="application/vnd.openxmlformats-officedocument.presentationml.comments+xml" PartName="/ppt/comments/comment13.xml"/>
  <Override ContentType="application/vnd.openxmlformats-officedocument.presentationml.comments+xml" PartName="/ppt/comments/comment16.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12.xml"/>
  <Override ContentType="application/vnd.openxmlformats-officedocument.presentationml.comments+xml" PartName="/ppt/comments/comment1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Daniel Keith"/>
  <p:cmAuthor clrIdx="1" id="1" initials="" lastIdx="15" name="Luke McDonal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5">
    <p:pos x="6000" y="0"/>
    <p:text>scott</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13">
    <p:pos x="6000" y="0"/>
    <p:text>eric</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12">
    <p:pos x="6000" y="0"/>
    <p:text>eric</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Eric</p:tex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11">
    <p:pos x="6000" y="0"/>
    <p:text>Luke</p:text>
  </p:cm>
</p:cmLst>
</file>

<file path=ppt/comments/comment1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14">
    <p:pos x="6000" y="0"/>
    <p:text>Scott</p:text>
  </p:cm>
</p:cmLst>
</file>

<file path=ppt/comments/comment1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10">
    <p:pos x="6000" y="0"/>
    <p:text>Dan/Scott</p:text>
  </p:cm>
</p:cmLst>
</file>

<file path=ppt/comments/comment1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9">
    <p:pos x="6000" y="0"/>
    <p:text>Dan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4">
    <p:pos x="6000" y="0"/>
    <p:text>Luke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3">
    <p:pos x="6000" y="0"/>
    <p:text>Luke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2">
    <p:pos x="6000" y="0"/>
    <p:text>Scott or eric</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1">
    <p:pos x="6000" y="0"/>
    <p:text>Dan</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6">
    <p:pos x="6000" y="0"/>
    <p:text>shiai</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7">
    <p:pos x="6000" y="0"/>
    <p:text>Dan</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8">
    <p:pos x="6000" y="0"/>
    <p:text>shiai</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15">
    <p:pos x="6000" y="0"/>
    <p:text>scott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 name="Shape 34"/>
        <p:cNvGrpSpPr/>
        <p:nvPr/>
      </p:nvGrpSpPr>
      <p:grpSpPr>
        <a:xfrm>
          <a:off x="0" y="0"/>
          <a:ext cx="0" cy="0"/>
          <a:chOff x="0" y="0"/>
          <a:chExt cx="0" cy="0"/>
        </a:xfrm>
      </p:grpSpPr>
      <p:sp>
        <p:nvSpPr>
          <p:cNvPr id="35" name="Shape 3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 name="Shape 36"/>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Char char="-"/>
            </a:pPr>
            <a:r>
              <a:rPr lang="en"/>
              <a:t>Introduction</a:t>
            </a:r>
          </a:p>
          <a:p>
            <a:pPr indent="-228600" lvl="0" marL="914400" rtl="0">
              <a:spcBef>
                <a:spcPts val="0"/>
              </a:spcBef>
              <a:buChar char="-"/>
            </a:pPr>
            <a:r>
              <a:rPr lang="en"/>
              <a:t>Say We are Group 11, Names of Teammates</a:t>
            </a:r>
          </a:p>
          <a:p>
            <a:pPr indent="-228600" lvl="0" marL="914400" rtl="0">
              <a:spcBef>
                <a:spcPts val="0"/>
              </a:spcBef>
              <a:buChar char="-"/>
            </a:pPr>
            <a:r>
              <a:rPr lang="en"/>
              <a:t>Say who are client is (Matt Besser and Ames Laboratory)</a:t>
            </a:r>
          </a:p>
          <a:p>
            <a:pPr indent="-228600" lvl="0" marL="914400">
              <a:spcBef>
                <a:spcPts val="0"/>
              </a:spcBef>
              <a:buChar char="-"/>
            </a:pPr>
            <a:r>
              <a:rPr lang="en"/>
              <a:t>“Our project is a Notifcation System for Laboratory Equipment”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With all of this here is what we decided to create, two separate components that would handle the data collection which would be handled by the hardware and rasberry pi portion of the system, and a private server holding a database and web application that would handle the interpretation of data and notification system. </a:t>
            </a:r>
          </a:p>
          <a:p>
            <a:pPr rtl="0">
              <a:spcBef>
                <a:spcPts val="0"/>
              </a:spcBef>
              <a:buNone/>
            </a:pPr>
            <a:r>
              <a:t/>
            </a:r>
            <a:endParaRPr/>
          </a:p>
          <a:p>
            <a:pPr>
              <a:spcBef>
                <a:spcPts val="0"/>
              </a:spcBef>
              <a:buNone/>
            </a:pPr>
            <a:r>
              <a:rPr lang="en"/>
              <a:t>This visual represents one box that would take data from the sensors in the lab instrument be interpreted by a rasberry pi controller with a ADC Pi module attached, send the data through a firewall hole to the server which would input the data into a MySQL server and be interpreted by the Php web application.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 name="Shape 41"/>
        <p:cNvGrpSpPr/>
        <p:nvPr/>
      </p:nvGrpSpPr>
      <p:grpSpPr>
        <a:xfrm>
          <a:off x="0" y="0"/>
          <a:ext cx="0" cy="0"/>
          <a:chOff x="0" y="0"/>
          <a:chExt cx="0" cy="0"/>
        </a:xfrm>
      </p:grpSpPr>
      <p:sp>
        <p:nvSpPr>
          <p:cNvPr id="42" name="Shape 4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 name="Shape 43"/>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marR="0" rtl="0" algn="l">
              <a:lnSpc>
                <a:spcPct val="100000"/>
              </a:lnSpc>
              <a:spcBef>
                <a:spcPts val="0"/>
              </a:spcBef>
              <a:spcAft>
                <a:spcPts val="0"/>
              </a:spcAft>
              <a:buClr>
                <a:srgbClr val="000000"/>
              </a:buClr>
              <a:buSzPct val="127272"/>
              <a:buFont typeface="Arial"/>
              <a:buChar char="-"/>
            </a:pPr>
            <a:r>
              <a:rPr lang="en"/>
              <a:t>We were asked to design a box that would read in data from multiple types of sensors, thermal, and pressure primarily, interpret that data, and send notifications out to appropriate personnel if the box thought something was wrong. He wanted a system that his intended users could easily configure when notifications should be sent out, and was easily checkable by not having to visit the room of the equipment every couple of hours.</a:t>
            </a:r>
          </a:p>
          <a:p>
            <a:pPr indent="-228600" lvl="0" marL="457200" marR="0" rtl="0" algn="l">
              <a:lnSpc>
                <a:spcPct val="100000"/>
              </a:lnSpc>
              <a:spcBef>
                <a:spcPts val="0"/>
              </a:spcBef>
              <a:spcAft>
                <a:spcPts val="0"/>
              </a:spcAft>
              <a:buChar char="-"/>
            </a:pPr>
            <a:r>
              <a:rPr lang="en"/>
              <a:t>Now before coming to us, Mr.Besser already knew that systems like this were already on the market. Ames Lab already uses a system that does most of his stuff the AVTech Room Alert System. However, this system costs around $900 dollars, and for the amount of rooms Matt Besser wanted to put a notification system in, this could get fairly expensive really quick.</a:t>
            </a:r>
          </a:p>
          <a:p>
            <a:pPr indent="-228600" lvl="0" marL="457200" marR="0" rtl="0" algn="l">
              <a:lnSpc>
                <a:spcPct val="100000"/>
              </a:lnSpc>
              <a:spcBef>
                <a:spcPts val="0"/>
              </a:spcBef>
              <a:spcAft>
                <a:spcPts val="0"/>
              </a:spcAft>
              <a:buChar char="-"/>
            </a:pPr>
            <a:r>
              <a:rPr lang="en"/>
              <a:t>So Matt Besser asked us to create all of this, but mostly, create something that was actually afordable.</a:t>
            </a:r>
          </a:p>
          <a:p>
            <a:pPr lvl="0" marR="0" rtl="0" algn="l">
              <a:lnSpc>
                <a:spcPct val="100000"/>
              </a:lnSpc>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0" name="Shape 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5" name="Shape 5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So our requirements for this project were to create a notification system that could notify personnel via SMS text. </a:t>
            </a:r>
          </a:p>
          <a:p>
            <a:pPr rtl="0">
              <a:spcBef>
                <a:spcPts val="0"/>
              </a:spcBef>
              <a:buNone/>
            </a:pPr>
            <a:r>
              <a:t/>
            </a:r>
            <a:endParaRPr/>
          </a:p>
          <a:p>
            <a:pPr rtl="0">
              <a:spcBef>
                <a:spcPts val="0"/>
              </a:spcBef>
              <a:buNone/>
            </a:pPr>
            <a:r>
              <a:rPr lang="en"/>
              <a:t>Collect short term data to show what happened during periods of the equipments run time.</a:t>
            </a:r>
          </a:p>
          <a:p>
            <a:pPr rtl="0">
              <a:spcBef>
                <a:spcPts val="0"/>
              </a:spcBef>
              <a:buNone/>
            </a:pPr>
            <a:r>
              <a:t/>
            </a:r>
            <a:endParaRPr/>
          </a:p>
          <a:p>
            <a:pPr rtl="0">
              <a:spcBef>
                <a:spcPts val="0"/>
              </a:spcBef>
              <a:buNone/>
            </a:pPr>
            <a:r>
              <a:rPr lang="en"/>
              <a:t>An easy to use control module for the intended user.</a:t>
            </a:r>
          </a:p>
          <a:p>
            <a:pPr rtl="0">
              <a:spcBef>
                <a:spcPts val="0"/>
              </a:spcBef>
              <a:buNone/>
            </a:pPr>
            <a:r>
              <a:t/>
            </a:r>
            <a:endParaRPr/>
          </a:p>
          <a:p>
            <a:pPr rtl="0">
              <a:spcBef>
                <a:spcPts val="0"/>
              </a:spcBef>
              <a:buNone/>
            </a:pPr>
            <a:r>
              <a:rPr lang="en"/>
              <a:t>And something that was affordably easy to reproduce using good documentation.</a:t>
            </a:r>
          </a:p>
          <a:p>
            <a:pPr rtl="0">
              <a:spcBef>
                <a:spcPts val="0"/>
              </a:spcBef>
              <a:buNone/>
            </a:pPr>
            <a:r>
              <a:t/>
            </a:r>
            <a:endParaRPr/>
          </a:p>
          <a:p>
            <a:pPr rtl="0">
              <a:spcBef>
                <a:spcPts val="0"/>
              </a:spcBef>
              <a:buNone/>
            </a:pPr>
            <a:r>
              <a:rPr lang="en"/>
              <a:t>Now this we thought was all relatively easy to put together and create, so we decided to add a couple of more features on top of the ones Matt wanted.</a:t>
            </a:r>
          </a:p>
          <a:p>
            <a:pPr rtl="0">
              <a:spcBef>
                <a:spcPts val="0"/>
              </a:spcBef>
              <a:buNone/>
            </a:pPr>
            <a:r>
              <a:t/>
            </a:r>
            <a:endParaRPr/>
          </a:p>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We wanted to add that scientist could actually see real time data in graph and table format of what ever equipment the box was monitoring. This allowed for them to actually record and see data changes from their workspace rather than going down to the room itself.</a:t>
            </a:r>
          </a:p>
          <a:p>
            <a:pPr rtl="0">
              <a:spcBef>
                <a:spcPts val="0"/>
              </a:spcBef>
              <a:buNone/>
            </a:pPr>
            <a:r>
              <a:t/>
            </a:r>
            <a:endParaRPr/>
          </a:p>
          <a:p>
            <a:pPr rtl="0">
              <a:spcBef>
                <a:spcPts val="0"/>
              </a:spcBef>
              <a:buNone/>
            </a:pPr>
            <a:r>
              <a:rPr lang="en"/>
              <a:t>We also wanted it to store long term data. Not simply short term but show the equipments entire run time, so that scientists could use and display this data in their research. </a:t>
            </a:r>
          </a:p>
          <a:p>
            <a:pPr rtl="0">
              <a:spcBef>
                <a:spcPts val="0"/>
              </a:spcBef>
              <a:buNone/>
            </a:pPr>
            <a:r>
              <a:t/>
            </a:r>
            <a:endParaRPr/>
          </a:p>
          <a:p>
            <a:pPr>
              <a:spcBef>
                <a:spcPts val="0"/>
              </a:spcBef>
              <a:buNone/>
            </a:pPr>
            <a:r>
              <a:rPr lang="en"/>
              <a:t>We also wanted to add a feature that used equations to determine the overall status of the equipment, detecting rates of change and could judge whether or not equipment was on its way to being in danger before the notification had even happened.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One of the main constraints of this project was that we had to do it with regards to the DoE Security Specifications. We needed to make sure it was all encrypted and only visible by ames laboratory. This we found capable by allowing the system to be only viewed when on site or using a VPN to access the moderate enclave privileges of ames laboratory. </a:t>
            </a:r>
          </a:p>
          <a:p>
            <a:pPr rtl="0">
              <a:spcBef>
                <a:spcPts val="0"/>
              </a:spcBef>
              <a:buNone/>
            </a:pPr>
            <a:r>
              <a:t/>
            </a:r>
            <a:endParaRPr/>
          </a:p>
          <a:p>
            <a:pPr rtl="0">
              <a:spcBef>
                <a:spcPts val="0"/>
              </a:spcBef>
              <a:buNone/>
            </a:pPr>
            <a:r>
              <a:rPr lang="en">
                <a:solidFill>
                  <a:schemeClr val="dk1"/>
                </a:solidFill>
              </a:rPr>
              <a:t>Achiving Associates status, it required us to go through multiple types of training, and fill out all the appropriate paperwork that allowed us the right to work on this project according to DOE standards.</a:t>
            </a:r>
          </a:p>
          <a:p>
            <a:pPr rtl="0">
              <a:spcBef>
                <a:spcPts val="0"/>
              </a:spcBef>
              <a:buNone/>
            </a:pPr>
            <a:r>
              <a:t/>
            </a:r>
            <a:endParaRPr/>
          </a:p>
          <a:p>
            <a:pPr rtl="0">
              <a:spcBef>
                <a:spcPts val="0"/>
              </a:spcBef>
              <a:buNone/>
            </a:pPr>
            <a:r>
              <a:rPr lang="en"/>
              <a:t>Another constraint was us not being able to do our own electrical work and set up. Due to Ames Lab Rules for safety regarding students, we are not allowed to do any wiring from the sensors to the box.</a:t>
            </a:r>
          </a:p>
          <a:p>
            <a:pPr rtl="0">
              <a:spcBef>
                <a:spcPts val="0"/>
              </a:spcBef>
              <a:buNone/>
            </a:pPr>
            <a:r>
              <a:t/>
            </a:r>
            <a:endParaRPr/>
          </a:p>
          <a:p>
            <a:pPr>
              <a:spcBef>
                <a:spcPts val="0"/>
              </a:spcBef>
              <a:buNone/>
            </a:pPr>
            <a:r>
              <a:rPr lang="en"/>
              <a:t>The other problem was the networking, which was the establishment of holes through the firewall in order to create a connection between one type of subnet to another. Another example was making sure our group had access to the server that was housing our web application and database, for off site work.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24-pin header is used for easy of movement to move the monitoring box from room to room.  then quick to hook up since none of the wiring or programming need to be changed because the box has standardized pin assignments for the 24-pin header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flipH="1" rot="10800000">
            <a:off x="0" y="3093234"/>
            <a:ext cx="8458200" cy="7124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10" name="Shape 10"/>
          <p:cNvSpPr txBox="1"/>
          <p:nvPr>
            <p:ph type="ctrTitle"/>
          </p:nvPr>
        </p:nvSpPr>
        <p:spPr>
          <a:xfrm>
            <a:off x="685800" y="1300757"/>
            <a:ext cx="7772400" cy="1684199"/>
          </a:xfrm>
          <a:prstGeom prst="rect">
            <a:avLst/>
          </a:prstGeom>
        </p:spPr>
        <p:txBody>
          <a:bodyPr anchorCtr="0" anchor="b" bIns="91425" lIns="91425" rIns="91425" tIns="91425"/>
          <a:lstStyle>
            <a:lvl1pPr>
              <a:spcBef>
                <a:spcPts val="0"/>
              </a:spcBef>
              <a:buClr>
                <a:schemeClr val="dk2"/>
              </a:buClr>
              <a:buSzPct val="100000"/>
              <a:defRPr sz="7200">
                <a:solidFill>
                  <a:schemeClr val="dk2"/>
                </a:solidFill>
              </a:defRPr>
            </a:lvl1pPr>
            <a:lvl2pPr>
              <a:spcBef>
                <a:spcPts val="0"/>
              </a:spcBef>
              <a:buClr>
                <a:schemeClr val="dk2"/>
              </a:buClr>
              <a:buSzPct val="100000"/>
              <a:defRPr sz="7200">
                <a:solidFill>
                  <a:schemeClr val="dk2"/>
                </a:solidFill>
              </a:defRPr>
            </a:lvl2pPr>
            <a:lvl3pPr>
              <a:spcBef>
                <a:spcPts val="0"/>
              </a:spcBef>
              <a:buClr>
                <a:schemeClr val="dk2"/>
              </a:buClr>
              <a:buSzPct val="100000"/>
              <a:defRPr sz="7200">
                <a:solidFill>
                  <a:schemeClr val="dk2"/>
                </a:solidFill>
              </a:defRPr>
            </a:lvl3pPr>
            <a:lvl4pPr>
              <a:spcBef>
                <a:spcPts val="0"/>
              </a:spcBef>
              <a:buClr>
                <a:schemeClr val="dk2"/>
              </a:buClr>
              <a:buSzPct val="100000"/>
              <a:defRPr sz="7200">
                <a:solidFill>
                  <a:schemeClr val="dk2"/>
                </a:solidFill>
              </a:defRPr>
            </a:lvl4pPr>
            <a:lvl5pPr>
              <a:spcBef>
                <a:spcPts val="0"/>
              </a:spcBef>
              <a:buClr>
                <a:schemeClr val="dk2"/>
              </a:buClr>
              <a:buSzPct val="100000"/>
              <a:defRPr sz="7200">
                <a:solidFill>
                  <a:schemeClr val="dk2"/>
                </a:solidFill>
              </a:defRPr>
            </a:lvl5pPr>
            <a:lvl6pPr>
              <a:spcBef>
                <a:spcPts val="0"/>
              </a:spcBef>
              <a:buClr>
                <a:schemeClr val="dk2"/>
              </a:buClr>
              <a:buSzPct val="100000"/>
              <a:defRPr sz="7200">
                <a:solidFill>
                  <a:schemeClr val="dk2"/>
                </a:solidFill>
              </a:defRPr>
            </a:lvl6pPr>
            <a:lvl7pPr>
              <a:spcBef>
                <a:spcPts val="0"/>
              </a:spcBef>
              <a:buClr>
                <a:schemeClr val="dk2"/>
              </a:buClr>
              <a:buSzPct val="100000"/>
              <a:defRPr sz="7200">
                <a:solidFill>
                  <a:schemeClr val="dk2"/>
                </a:solidFill>
              </a:defRPr>
            </a:lvl7pPr>
            <a:lvl8pPr>
              <a:spcBef>
                <a:spcPts val="0"/>
              </a:spcBef>
              <a:buClr>
                <a:schemeClr val="dk2"/>
              </a:buClr>
              <a:buSzPct val="100000"/>
              <a:defRPr sz="7200">
                <a:solidFill>
                  <a:schemeClr val="dk2"/>
                </a:solidFill>
              </a:defRPr>
            </a:lvl8pPr>
            <a:lvl9pPr>
              <a:spcBef>
                <a:spcPts val="0"/>
              </a:spcBef>
              <a:buClr>
                <a:schemeClr val="dk2"/>
              </a:buClr>
              <a:buSzPct val="100000"/>
              <a:defRPr sz="7200">
                <a:solidFill>
                  <a:schemeClr val="dk2"/>
                </a:solidFill>
              </a:defRPr>
            </a:lvl9pPr>
          </a:lstStyle>
          <a:p/>
        </p:txBody>
      </p:sp>
      <p:sp>
        <p:nvSpPr>
          <p:cNvPr id="11" name="Shape 11"/>
          <p:cNvSpPr txBox="1"/>
          <p:nvPr>
            <p:ph idx="1" type="subTitle"/>
          </p:nvPr>
        </p:nvSpPr>
        <p:spPr>
          <a:xfrm>
            <a:off x="685800" y="3093357"/>
            <a:ext cx="7772400" cy="712499"/>
          </a:xfrm>
          <a:prstGeom prst="rect">
            <a:avLst/>
          </a:prstGeom>
        </p:spPr>
        <p:txBody>
          <a:bodyPr anchorCtr="0" anchor="ctr" bIns="91425" lIns="91425" rIns="91425" tIns="91425"/>
          <a:lstStyle>
            <a:lvl1pPr>
              <a:spcBef>
                <a:spcPts val="0"/>
              </a:spcBef>
              <a:buClr>
                <a:schemeClr val="lt2"/>
              </a:buClr>
              <a:buNone/>
              <a:defRPr b="1">
                <a:solidFill>
                  <a:schemeClr val="lt2"/>
                </a:solidFill>
              </a:defRPr>
            </a:lvl1pPr>
            <a:lvl2pPr>
              <a:spcBef>
                <a:spcPts val="0"/>
              </a:spcBef>
              <a:buClr>
                <a:schemeClr val="lt2"/>
              </a:buClr>
              <a:buSzPct val="100000"/>
              <a:buNone/>
              <a:defRPr b="1" sz="3000">
                <a:solidFill>
                  <a:schemeClr val="lt2"/>
                </a:solidFill>
              </a:defRPr>
            </a:lvl2pPr>
            <a:lvl3pPr>
              <a:spcBef>
                <a:spcPts val="0"/>
              </a:spcBef>
              <a:buClr>
                <a:schemeClr val="lt2"/>
              </a:buClr>
              <a:buSzPct val="100000"/>
              <a:buNone/>
              <a:defRPr b="1" sz="3000">
                <a:solidFill>
                  <a:schemeClr val="lt2"/>
                </a:solidFill>
              </a:defRPr>
            </a:lvl3pPr>
            <a:lvl4pPr>
              <a:spcBef>
                <a:spcPts val="0"/>
              </a:spcBef>
              <a:buClr>
                <a:schemeClr val="lt2"/>
              </a:buClr>
              <a:buSzPct val="100000"/>
              <a:buNone/>
              <a:defRPr b="1" sz="3000">
                <a:solidFill>
                  <a:schemeClr val="lt2"/>
                </a:solidFill>
              </a:defRPr>
            </a:lvl4pPr>
            <a:lvl5pPr>
              <a:spcBef>
                <a:spcPts val="0"/>
              </a:spcBef>
              <a:buClr>
                <a:schemeClr val="lt2"/>
              </a:buClr>
              <a:buSzPct val="100000"/>
              <a:buNone/>
              <a:defRPr b="1" sz="3000">
                <a:solidFill>
                  <a:schemeClr val="lt2"/>
                </a:solidFill>
              </a:defRPr>
            </a:lvl5pPr>
            <a:lvl6pPr>
              <a:spcBef>
                <a:spcPts val="0"/>
              </a:spcBef>
              <a:buClr>
                <a:schemeClr val="lt2"/>
              </a:buClr>
              <a:buSzPct val="100000"/>
              <a:buNone/>
              <a:defRPr b="1" sz="3000">
                <a:solidFill>
                  <a:schemeClr val="lt2"/>
                </a:solidFill>
              </a:defRPr>
            </a:lvl6pPr>
            <a:lvl7pPr>
              <a:spcBef>
                <a:spcPts val="0"/>
              </a:spcBef>
              <a:buClr>
                <a:schemeClr val="lt2"/>
              </a:buClr>
              <a:buSzPct val="100000"/>
              <a:buNone/>
              <a:defRPr b="1" sz="3000">
                <a:solidFill>
                  <a:schemeClr val="lt2"/>
                </a:solidFill>
              </a:defRPr>
            </a:lvl7pPr>
            <a:lvl8pPr>
              <a:spcBef>
                <a:spcPts val="0"/>
              </a:spcBef>
              <a:buClr>
                <a:schemeClr val="lt2"/>
              </a:buClr>
              <a:buSzPct val="100000"/>
              <a:buNone/>
              <a:defRPr b="1" sz="3000">
                <a:solidFill>
                  <a:schemeClr val="lt2"/>
                </a:solidFill>
              </a:defRPr>
            </a:lvl8pPr>
            <a:lvl9pPr>
              <a:spcBef>
                <a:spcPts val="0"/>
              </a:spcBef>
              <a:buClr>
                <a:schemeClr val="lt2"/>
              </a:buClr>
              <a:buSzPct val="100000"/>
              <a:buNone/>
              <a:defRPr b="1" sz="3000">
                <a:solidFill>
                  <a:schemeClr val="lt2"/>
                </a:solidFill>
              </a:defRPr>
            </a:lvl9pPr>
          </a:lstStyle>
          <a:p/>
        </p:txBody>
      </p:sp>
      <p:sp>
        <p:nvSpPr>
          <p:cNvPr id="12" name="Shape 1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15" name="Shape 15"/>
          <p:cNvSpPr txBox="1"/>
          <p:nvPr>
            <p:ph type="title"/>
          </p:nvPr>
        </p:nvSpPr>
        <p:spPr>
          <a:xfrm>
            <a:off x="457200" y="205977"/>
            <a:ext cx="8229600" cy="1141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1" type="body"/>
          </p:nvPr>
        </p:nvSpPr>
        <p:spPr>
          <a:xfrm>
            <a:off x="457200" y="1460499"/>
            <a:ext cx="8229600" cy="34652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8" name="Shape 18"/>
        <p:cNvGrpSpPr/>
        <p:nvPr/>
      </p:nvGrpSpPr>
      <p:grpSpPr>
        <a:xfrm>
          <a:off x="0" y="0"/>
          <a:ext cx="0" cy="0"/>
          <a:chOff x="0" y="0"/>
          <a:chExt cx="0" cy="0"/>
        </a:xfrm>
      </p:grpSpPr>
      <p:sp>
        <p:nvSpPr>
          <p:cNvPr id="19" name="Shape 19"/>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20" name="Shape 20"/>
          <p:cNvSpPr txBox="1"/>
          <p:nvPr>
            <p:ph type="title"/>
          </p:nvPr>
        </p:nvSpPr>
        <p:spPr>
          <a:xfrm>
            <a:off x="457200" y="205977"/>
            <a:ext cx="8229600" cy="1141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457200" y="1460499"/>
            <a:ext cx="4030200" cy="34652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2" type="body"/>
          </p:nvPr>
        </p:nvSpPr>
        <p:spPr>
          <a:xfrm>
            <a:off x="4656667" y="1461908"/>
            <a:ext cx="4030200" cy="34652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26" name="Shape 26"/>
          <p:cNvSpPr txBox="1"/>
          <p:nvPr>
            <p:ph type="title"/>
          </p:nvPr>
        </p:nvSpPr>
        <p:spPr>
          <a:xfrm>
            <a:off x="457200" y="205977"/>
            <a:ext cx="8229600" cy="1141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8" name="Shape 28"/>
        <p:cNvGrpSpPr/>
        <p:nvPr/>
      </p:nvGrpSpPr>
      <p:grpSpPr>
        <a:xfrm>
          <a:off x="0" y="0"/>
          <a:ext cx="0" cy="0"/>
          <a:chOff x="0" y="0"/>
          <a:chExt cx="0" cy="0"/>
        </a:xfrm>
      </p:grpSpPr>
      <p:sp>
        <p:nvSpPr>
          <p:cNvPr id="29" name="Shape 29"/>
          <p:cNvSpPr/>
          <p:nvPr/>
        </p:nvSpPr>
        <p:spPr>
          <a:xfrm>
            <a:off x="0" y="4406309"/>
            <a:ext cx="8686800" cy="5195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30" name="Shape 30"/>
          <p:cNvSpPr txBox="1"/>
          <p:nvPr>
            <p:ph idx="1" type="body"/>
          </p:nvPr>
        </p:nvSpPr>
        <p:spPr>
          <a:xfrm>
            <a:off x="457200" y="4406309"/>
            <a:ext cx="8229600" cy="519599"/>
          </a:xfrm>
          <a:prstGeom prst="rect">
            <a:avLst/>
          </a:prstGeom>
        </p:spPr>
        <p:txBody>
          <a:bodyPr anchorCtr="0" anchor="ctr" bIns="91425" lIns="91425" rIns="91425" tIns="91425"/>
          <a:lstStyle>
            <a:lvl1pPr>
              <a:spcBef>
                <a:spcPts val="0"/>
              </a:spcBef>
              <a:buClr>
                <a:schemeClr val="lt1"/>
              </a:buClr>
              <a:buSzPct val="100000"/>
              <a:buNone/>
              <a:defRPr b="1" sz="2400">
                <a:solidFill>
                  <a:schemeClr val="lt1"/>
                </a:solidFill>
              </a:defRPr>
            </a:lvl1pPr>
          </a:lstStyle>
          <a:p/>
        </p:txBody>
      </p:sp>
      <p:sp>
        <p:nvSpPr>
          <p:cNvPr id="31" name="Shape 3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1"/>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2" name="Shape 32"/>
        <p:cNvGrpSpPr/>
        <p:nvPr/>
      </p:nvGrpSpPr>
      <p:grpSpPr>
        <a:xfrm>
          <a:off x="0" y="0"/>
          <a:ext cx="0" cy="0"/>
          <a:chOff x="0" y="0"/>
          <a:chExt cx="0" cy="0"/>
        </a:xfrm>
      </p:grpSpPr>
      <p:sp>
        <p:nvSpPr>
          <p:cNvPr id="33" name="Shape 3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7"/>
            <a:ext cx="8229600" cy="1141499"/>
          </a:xfrm>
          <a:prstGeom prst="rect">
            <a:avLst/>
          </a:prstGeom>
          <a:noFill/>
          <a:ln>
            <a:noFill/>
          </a:ln>
        </p:spPr>
        <p:txBody>
          <a:bodyPr anchorCtr="0" anchor="b" bIns="91425" lIns="91425" rIns="91425" tIns="91425"/>
          <a:lstStyle>
            <a:lvl1pPr>
              <a:spcBef>
                <a:spcPts val="0"/>
              </a:spcBef>
              <a:buClr>
                <a:schemeClr val="lt1"/>
              </a:buClr>
              <a:buSzPct val="100000"/>
              <a:buNone/>
              <a:defRPr b="1" sz="4800">
                <a:solidFill>
                  <a:schemeClr val="lt1"/>
                </a:solidFill>
              </a:defRPr>
            </a:lvl1pPr>
            <a:lvl2pPr>
              <a:spcBef>
                <a:spcPts val="0"/>
              </a:spcBef>
              <a:buClr>
                <a:schemeClr val="lt1"/>
              </a:buClr>
              <a:buSzPct val="100000"/>
              <a:buNone/>
              <a:defRPr b="1" sz="4800">
                <a:solidFill>
                  <a:schemeClr val="lt1"/>
                </a:solidFill>
              </a:defRPr>
            </a:lvl2pPr>
            <a:lvl3pPr>
              <a:spcBef>
                <a:spcPts val="0"/>
              </a:spcBef>
              <a:buClr>
                <a:schemeClr val="lt1"/>
              </a:buClr>
              <a:buSzPct val="100000"/>
              <a:buNone/>
              <a:defRPr b="1" sz="4800">
                <a:solidFill>
                  <a:schemeClr val="lt1"/>
                </a:solidFill>
              </a:defRPr>
            </a:lvl3pPr>
            <a:lvl4pPr>
              <a:spcBef>
                <a:spcPts val="0"/>
              </a:spcBef>
              <a:buClr>
                <a:schemeClr val="lt1"/>
              </a:buClr>
              <a:buSzPct val="100000"/>
              <a:buNone/>
              <a:defRPr b="1" sz="4800">
                <a:solidFill>
                  <a:schemeClr val="lt1"/>
                </a:solidFill>
              </a:defRPr>
            </a:lvl4pPr>
            <a:lvl5pPr>
              <a:spcBef>
                <a:spcPts val="0"/>
              </a:spcBef>
              <a:buClr>
                <a:schemeClr val="lt1"/>
              </a:buClr>
              <a:buSzPct val="100000"/>
              <a:buNone/>
              <a:defRPr b="1" sz="4800">
                <a:solidFill>
                  <a:schemeClr val="lt1"/>
                </a:solidFill>
              </a:defRPr>
            </a:lvl5pPr>
            <a:lvl6pPr>
              <a:spcBef>
                <a:spcPts val="0"/>
              </a:spcBef>
              <a:buClr>
                <a:schemeClr val="lt1"/>
              </a:buClr>
              <a:buSzPct val="100000"/>
              <a:buNone/>
              <a:defRPr b="1" sz="4800">
                <a:solidFill>
                  <a:schemeClr val="lt1"/>
                </a:solidFill>
              </a:defRPr>
            </a:lvl6pPr>
            <a:lvl7pPr>
              <a:spcBef>
                <a:spcPts val="0"/>
              </a:spcBef>
              <a:buClr>
                <a:schemeClr val="lt1"/>
              </a:buClr>
              <a:buSzPct val="100000"/>
              <a:buNone/>
              <a:defRPr b="1" sz="4800">
                <a:solidFill>
                  <a:schemeClr val="lt1"/>
                </a:solidFill>
              </a:defRPr>
            </a:lvl7pPr>
            <a:lvl8pPr>
              <a:spcBef>
                <a:spcPts val="0"/>
              </a:spcBef>
              <a:buClr>
                <a:schemeClr val="lt1"/>
              </a:buClr>
              <a:buSzPct val="100000"/>
              <a:buNone/>
              <a:defRPr b="1" sz="4800">
                <a:solidFill>
                  <a:schemeClr val="lt1"/>
                </a:solidFill>
              </a:defRPr>
            </a:lvl8pPr>
            <a:lvl9pPr>
              <a:spcBef>
                <a:spcPts val="0"/>
              </a:spcBef>
              <a:buClr>
                <a:schemeClr val="lt1"/>
              </a:buClr>
              <a:buSzPct val="100000"/>
              <a:buNone/>
              <a:defRPr b="1" sz="4800">
                <a:solidFill>
                  <a:schemeClr val="lt1"/>
                </a:solidFill>
              </a:defRPr>
            </a:lvl9pPr>
          </a:lstStyle>
          <a:p/>
        </p:txBody>
      </p:sp>
      <p:sp>
        <p:nvSpPr>
          <p:cNvPr id="6" name="Shape 6"/>
          <p:cNvSpPr txBox="1"/>
          <p:nvPr>
            <p:ph idx="1" type="body"/>
          </p:nvPr>
        </p:nvSpPr>
        <p:spPr>
          <a:xfrm>
            <a:off x="457200" y="1460499"/>
            <a:ext cx="8229600" cy="3465299"/>
          </a:xfrm>
          <a:prstGeom prst="rect">
            <a:avLst/>
          </a:prstGeom>
          <a:noFill/>
          <a:ln>
            <a:noFill/>
          </a:ln>
        </p:spPr>
        <p:txBody>
          <a:bodyPr anchorCtr="0" anchor="t" bIns="91425" lIns="91425" rIns="91425" tIns="91425"/>
          <a:lstStyle>
            <a:lvl1pPr>
              <a:spcBef>
                <a:spcPts val="600"/>
              </a:spcBef>
              <a:buClr>
                <a:schemeClr val="dk2"/>
              </a:buClr>
              <a:buSzPct val="100000"/>
              <a:defRPr sz="3000">
                <a:solidFill>
                  <a:schemeClr val="dk2"/>
                </a:solidFill>
              </a:defRPr>
            </a:lvl1pPr>
            <a:lvl2pPr>
              <a:spcBef>
                <a:spcPts val="480"/>
              </a:spcBef>
              <a:buClr>
                <a:schemeClr val="dk2"/>
              </a:buClr>
              <a:buSzPct val="100000"/>
              <a:defRPr sz="2400">
                <a:solidFill>
                  <a:schemeClr val="dk2"/>
                </a:solidFill>
              </a:defRPr>
            </a:lvl2pPr>
            <a:lvl3pPr>
              <a:spcBef>
                <a:spcPts val="480"/>
              </a:spcBef>
              <a:buClr>
                <a:schemeClr val="dk2"/>
              </a:buClr>
              <a:buSzPct val="100000"/>
              <a:defRPr sz="24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3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8.xml"/><Relationship Id="rId4"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9.xml"/><Relationship Id="rId4"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1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omments" Target="../comments/comment1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omments" Target="../comments/comment12.xml"/><Relationship Id="rId4" Type="http://schemas.openxmlformats.org/officeDocument/2006/relationships/image" Target="../media/image0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13.xml"/><Relationship Id="rId4" Type="http://schemas.openxmlformats.org/officeDocument/2006/relationships/image" Target="../media/image0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omments" Target="../comments/commen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0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5.xml"/><Relationship Id="rId4"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 name="Shape 37"/>
        <p:cNvGrpSpPr/>
        <p:nvPr/>
      </p:nvGrpSpPr>
      <p:grpSpPr>
        <a:xfrm>
          <a:off x="0" y="0"/>
          <a:ext cx="0" cy="0"/>
          <a:chOff x="0" y="0"/>
          <a:chExt cx="0" cy="0"/>
        </a:xfrm>
      </p:grpSpPr>
      <p:sp>
        <p:nvSpPr>
          <p:cNvPr id="38" name="Shape 38"/>
          <p:cNvSpPr txBox="1"/>
          <p:nvPr>
            <p:ph type="ctrTitle"/>
          </p:nvPr>
        </p:nvSpPr>
        <p:spPr>
          <a:xfrm>
            <a:off x="685800" y="171063"/>
            <a:ext cx="7772400" cy="1238099"/>
          </a:xfrm>
          <a:prstGeom prst="rect">
            <a:avLst/>
          </a:prstGeom>
        </p:spPr>
        <p:txBody>
          <a:bodyPr anchorCtr="0" anchor="b" bIns="91425" lIns="91425" rIns="91425" tIns="91425">
            <a:noAutofit/>
          </a:bodyPr>
          <a:lstStyle/>
          <a:p>
            <a:pPr algn="ctr">
              <a:spcBef>
                <a:spcPts val="0"/>
              </a:spcBef>
              <a:buNone/>
            </a:pPr>
            <a:r>
              <a:rPr lang="en" sz="2400"/>
              <a:t>Ames Lab Instrumentation Notification System</a:t>
            </a:r>
          </a:p>
        </p:txBody>
      </p:sp>
      <p:sp>
        <p:nvSpPr>
          <p:cNvPr id="39" name="Shape 39"/>
          <p:cNvSpPr txBox="1"/>
          <p:nvPr>
            <p:ph idx="1" type="subTitle"/>
          </p:nvPr>
        </p:nvSpPr>
        <p:spPr>
          <a:xfrm>
            <a:off x="685800" y="4027702"/>
            <a:ext cx="7772400" cy="9447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1800">
                <a:solidFill>
                  <a:srgbClr val="000000"/>
                </a:solidFill>
              </a:rPr>
              <a:t>Scott Hood, Daniel Keith, Shiai Liu, Luke McDonald, Eric Graika</a:t>
            </a:r>
          </a:p>
        </p:txBody>
      </p:sp>
      <p:pic>
        <p:nvPicPr>
          <p:cNvPr id="40" name="Shape 40"/>
          <p:cNvPicPr preferRelativeResize="0"/>
          <p:nvPr/>
        </p:nvPicPr>
        <p:blipFill>
          <a:blip r:embed="rId3">
            <a:alphaModFix/>
          </a:blip>
          <a:stretch>
            <a:fillRect/>
          </a:stretch>
        </p:blipFill>
        <p:spPr>
          <a:xfrm>
            <a:off x="1921400" y="2147050"/>
            <a:ext cx="5301199" cy="1383850"/>
          </a:xfrm>
          <a:prstGeom prst="rect">
            <a:avLst/>
          </a:prstGeom>
          <a:noFill/>
          <a:ln cap="flat" cmpd="sng" w="9525">
            <a:solidFill>
              <a:schemeClr val="lt1"/>
            </a:solidFill>
            <a:prstDash val="solid"/>
            <a:round/>
            <a:headEnd len="med" w="med" type="none"/>
            <a:tailEnd len="med" w="med" type="none"/>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Hardware Visual</a:t>
            </a:r>
          </a:p>
        </p:txBody>
      </p:sp>
      <p:sp>
        <p:nvSpPr>
          <p:cNvPr id="96" name="Shape 96"/>
          <p:cNvSpPr txBox="1"/>
          <p:nvPr/>
        </p:nvSpPr>
        <p:spPr>
          <a:xfrm>
            <a:off x="5798975" y="1906225"/>
            <a:ext cx="1090200" cy="180599"/>
          </a:xfrm>
          <a:prstGeom prst="rect">
            <a:avLst/>
          </a:prstGeom>
          <a:noFill/>
          <a:ln>
            <a:noFill/>
          </a:ln>
        </p:spPr>
        <p:txBody>
          <a:bodyPr anchorCtr="0" anchor="t" bIns="91425" lIns="91425" rIns="91425" tIns="91425">
            <a:noAutofit/>
          </a:bodyPr>
          <a:lstStyle/>
          <a:p>
            <a:pPr>
              <a:spcBef>
                <a:spcPts val="0"/>
              </a:spcBef>
              <a:buNone/>
            </a:pPr>
            <a:r>
              <a:rPr lang="en">
                <a:solidFill>
                  <a:schemeClr val="lt1"/>
                </a:solidFill>
              </a:rPr>
              <a:t>Com lines</a:t>
            </a:r>
          </a:p>
        </p:txBody>
      </p:sp>
      <p:sp>
        <p:nvSpPr>
          <p:cNvPr id="97" name="Shape 97"/>
          <p:cNvSpPr txBox="1"/>
          <p:nvPr/>
        </p:nvSpPr>
        <p:spPr>
          <a:xfrm>
            <a:off x="2354375" y="1387650"/>
            <a:ext cx="1732200" cy="234000"/>
          </a:xfrm>
          <a:prstGeom prst="rect">
            <a:avLst/>
          </a:prstGeom>
          <a:noFill/>
          <a:ln>
            <a:noFill/>
          </a:ln>
        </p:spPr>
        <p:txBody>
          <a:bodyPr anchorCtr="0" anchor="t" bIns="91425" lIns="91425" rIns="91425" tIns="91425">
            <a:noAutofit/>
          </a:bodyPr>
          <a:lstStyle/>
          <a:p>
            <a:pPr>
              <a:spcBef>
                <a:spcPts val="0"/>
              </a:spcBef>
              <a:buNone/>
            </a:pPr>
            <a:r>
              <a:rPr lang="en">
                <a:solidFill>
                  <a:schemeClr val="lt1"/>
                </a:solidFill>
              </a:rPr>
              <a:t>ADC Pi Positive</a:t>
            </a:r>
          </a:p>
        </p:txBody>
      </p:sp>
      <p:sp>
        <p:nvSpPr>
          <p:cNvPr id="98" name="Shape 98"/>
          <p:cNvSpPr txBox="1"/>
          <p:nvPr/>
        </p:nvSpPr>
        <p:spPr>
          <a:xfrm>
            <a:off x="1870650" y="2650300"/>
            <a:ext cx="2111999" cy="234000"/>
          </a:xfrm>
          <a:prstGeom prst="rect">
            <a:avLst/>
          </a:prstGeom>
          <a:noFill/>
          <a:ln>
            <a:noFill/>
          </a:ln>
        </p:spPr>
        <p:txBody>
          <a:bodyPr anchorCtr="0" anchor="t" bIns="91425" lIns="91425" rIns="91425" tIns="91425">
            <a:noAutofit/>
          </a:bodyPr>
          <a:lstStyle/>
          <a:p>
            <a:pPr lvl="0" rtl="0">
              <a:spcBef>
                <a:spcPts val="0"/>
              </a:spcBef>
              <a:buNone/>
            </a:pPr>
            <a:r>
              <a:rPr lang="en">
                <a:solidFill>
                  <a:schemeClr val="lt1"/>
                </a:solidFill>
              </a:rPr>
              <a:t>ADC Pi Negative</a:t>
            </a:r>
          </a:p>
        </p:txBody>
      </p:sp>
      <p:pic>
        <p:nvPicPr>
          <p:cNvPr id="99" name="Shape 99"/>
          <p:cNvPicPr preferRelativeResize="0"/>
          <p:nvPr/>
        </p:nvPicPr>
        <p:blipFill>
          <a:blip r:embed="rId4">
            <a:alphaModFix/>
          </a:blip>
          <a:stretch>
            <a:fillRect/>
          </a:stretch>
        </p:blipFill>
        <p:spPr>
          <a:xfrm>
            <a:off x="1029300" y="1387650"/>
            <a:ext cx="6905875" cy="36766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Network Visual</a:t>
            </a:r>
          </a:p>
        </p:txBody>
      </p:sp>
      <p:pic>
        <p:nvPicPr>
          <p:cNvPr id="105" name="Shape 105"/>
          <p:cNvPicPr preferRelativeResize="0"/>
          <p:nvPr/>
        </p:nvPicPr>
        <p:blipFill>
          <a:blip r:embed="rId4">
            <a:alphaModFix/>
          </a:blip>
          <a:stretch>
            <a:fillRect/>
          </a:stretch>
        </p:blipFill>
        <p:spPr>
          <a:xfrm>
            <a:off x="726412" y="1447787"/>
            <a:ext cx="7477125" cy="36671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Database Structure</a:t>
            </a:r>
          </a:p>
        </p:txBody>
      </p:sp>
      <p:pic>
        <p:nvPicPr>
          <p:cNvPr id="111" name="Shape 111"/>
          <p:cNvPicPr preferRelativeResize="0"/>
          <p:nvPr/>
        </p:nvPicPr>
        <p:blipFill>
          <a:blip r:embed="rId4">
            <a:alphaModFix/>
          </a:blip>
          <a:stretch>
            <a:fillRect/>
          </a:stretch>
        </p:blipFill>
        <p:spPr>
          <a:xfrm>
            <a:off x="957850" y="1512825"/>
            <a:ext cx="6534150" cy="33147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Details of the Website</a:t>
            </a:r>
          </a:p>
        </p:txBody>
      </p:sp>
      <p:sp>
        <p:nvSpPr>
          <p:cNvPr id="117" name="Shape 117"/>
          <p:cNvSpPr txBox="1"/>
          <p:nvPr>
            <p:ph idx="1" type="body"/>
          </p:nvPr>
        </p:nvSpPr>
        <p:spPr>
          <a:xfrm>
            <a:off x="457200" y="1460499"/>
            <a:ext cx="8229600" cy="3465299"/>
          </a:xfrm>
          <a:prstGeom prst="rect">
            <a:avLst/>
          </a:prstGeom>
        </p:spPr>
        <p:txBody>
          <a:bodyPr anchorCtr="0" anchor="t" bIns="91425" lIns="91425" rIns="91425" tIns="91425">
            <a:noAutofit/>
          </a:bodyPr>
          <a:lstStyle/>
          <a:p>
            <a:pPr lvl="0" rtl="0">
              <a:spcBef>
                <a:spcPts val="0"/>
              </a:spcBef>
              <a:buNone/>
            </a:pPr>
            <a:r>
              <a:t/>
            </a:r>
            <a:endParaRPr/>
          </a:p>
          <a:p>
            <a:pPr lvl="0">
              <a:spcBef>
                <a:spcPts val="0"/>
              </a:spcBef>
              <a:buNone/>
            </a:pPr>
            <a:r>
              <a:t/>
            </a:r>
            <a:endParaRPr/>
          </a:p>
        </p:txBody>
      </p:sp>
      <p:pic>
        <p:nvPicPr>
          <p:cNvPr id="118" name="Shape 118"/>
          <p:cNvPicPr preferRelativeResize="0"/>
          <p:nvPr/>
        </p:nvPicPr>
        <p:blipFill>
          <a:blip r:embed="rId4">
            <a:alphaModFix/>
          </a:blip>
          <a:stretch>
            <a:fillRect/>
          </a:stretch>
        </p:blipFill>
        <p:spPr>
          <a:xfrm>
            <a:off x="873375" y="1460500"/>
            <a:ext cx="7181850" cy="36829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Configuration/Admin Page</a:t>
            </a:r>
          </a:p>
        </p:txBody>
      </p:sp>
      <p:sp>
        <p:nvSpPr>
          <p:cNvPr id="124" name="Shape 124"/>
          <p:cNvSpPr txBox="1"/>
          <p:nvPr>
            <p:ph idx="1" type="body"/>
          </p:nvPr>
        </p:nvSpPr>
        <p:spPr>
          <a:xfrm>
            <a:off x="457200" y="1460499"/>
            <a:ext cx="8229600" cy="3465299"/>
          </a:xfrm>
          <a:prstGeom prst="rect">
            <a:avLst/>
          </a:prstGeom>
        </p:spPr>
        <p:txBody>
          <a:bodyPr anchorCtr="0" anchor="t" bIns="91425" lIns="91425" rIns="91425" tIns="91425">
            <a:noAutofit/>
          </a:bodyPr>
          <a:lstStyle/>
          <a:p>
            <a:pPr lvl="0" marR="0" rtl="0" algn="l">
              <a:lnSpc>
                <a:spcPct val="100000"/>
              </a:lnSpc>
              <a:spcBef>
                <a:spcPts val="600"/>
              </a:spcBef>
              <a:spcAft>
                <a:spcPts val="0"/>
              </a:spcAft>
              <a:buNone/>
            </a:pPr>
            <a:r>
              <a:t/>
            </a:r>
            <a:endParaRPr/>
          </a:p>
          <a:p>
            <a:pPr>
              <a:spcBef>
                <a:spcPts val="0"/>
              </a:spcBef>
              <a:buNone/>
            </a:pPr>
            <a:r>
              <a:rPr lang="en"/>
              <a:t>	</a:t>
            </a:r>
          </a:p>
        </p:txBody>
      </p:sp>
      <p:pic>
        <p:nvPicPr>
          <p:cNvPr id="125" name="Shape 125"/>
          <p:cNvPicPr preferRelativeResize="0"/>
          <p:nvPr/>
        </p:nvPicPr>
        <p:blipFill>
          <a:blip r:embed="rId4">
            <a:alphaModFix/>
          </a:blip>
          <a:stretch>
            <a:fillRect/>
          </a:stretch>
        </p:blipFill>
        <p:spPr>
          <a:xfrm>
            <a:off x="457200" y="1460500"/>
            <a:ext cx="7838999" cy="36988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457200" y="205977"/>
            <a:ext cx="8229600" cy="1141499"/>
          </a:xfrm>
          <a:prstGeom prst="rect">
            <a:avLst/>
          </a:prstGeom>
        </p:spPr>
        <p:txBody>
          <a:bodyPr anchorCtr="0" anchor="b" bIns="91425" lIns="91425" rIns="91425" tIns="91425">
            <a:noAutofit/>
          </a:bodyPr>
          <a:lstStyle/>
          <a:p>
            <a:pPr lvl="0" rtl="0">
              <a:spcBef>
                <a:spcPts val="0"/>
              </a:spcBef>
              <a:buNone/>
            </a:pPr>
            <a:r>
              <a:rPr lang="en"/>
              <a:t>Website Graphing Page</a:t>
            </a:r>
          </a:p>
        </p:txBody>
      </p:sp>
      <p:sp>
        <p:nvSpPr>
          <p:cNvPr id="131" name="Shape 131"/>
          <p:cNvSpPr txBox="1"/>
          <p:nvPr>
            <p:ph idx="1" type="body"/>
          </p:nvPr>
        </p:nvSpPr>
        <p:spPr>
          <a:xfrm>
            <a:off x="427275" y="1453024"/>
            <a:ext cx="8229600" cy="3465299"/>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pic>
        <p:nvPicPr>
          <p:cNvPr id="132" name="Shape 132"/>
          <p:cNvPicPr preferRelativeResize="0"/>
          <p:nvPr/>
        </p:nvPicPr>
        <p:blipFill>
          <a:blip r:embed="rId4">
            <a:alphaModFix/>
          </a:blip>
          <a:stretch>
            <a:fillRect/>
          </a:stretch>
        </p:blipFill>
        <p:spPr>
          <a:xfrm>
            <a:off x="0" y="1691995"/>
            <a:ext cx="9144001" cy="298735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E-mail Alert System</a:t>
            </a:r>
          </a:p>
        </p:txBody>
      </p:sp>
      <p:sp>
        <p:nvSpPr>
          <p:cNvPr id="138" name="Shape 138"/>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228600" lvl="0" marL="457200" rtl="0">
              <a:spcBef>
                <a:spcPts val="0"/>
              </a:spcBef>
            </a:pPr>
            <a:r>
              <a:rPr lang="en"/>
              <a:t>Uses Crontab and PHP</a:t>
            </a:r>
          </a:p>
          <a:p>
            <a:pPr indent="-228600" lvl="1" marL="914400" rtl="0">
              <a:spcBef>
                <a:spcPts val="0"/>
              </a:spcBef>
            </a:pPr>
            <a:r>
              <a:rPr lang="en"/>
              <a:t>Runs every hour</a:t>
            </a:r>
          </a:p>
          <a:p>
            <a:pPr indent="-228600" lvl="0" marL="457200" rtl="0">
              <a:spcBef>
                <a:spcPts val="0"/>
              </a:spcBef>
            </a:pPr>
            <a:r>
              <a:rPr lang="en"/>
              <a:t>Looks through recorded values.</a:t>
            </a:r>
          </a:p>
          <a:p>
            <a:pPr indent="-228600" lvl="1" marL="914400" rtl="0">
              <a:spcBef>
                <a:spcPts val="0"/>
              </a:spcBef>
            </a:pPr>
            <a:r>
              <a:rPr lang="en"/>
              <a:t>Checks for Errors </a:t>
            </a:r>
          </a:p>
          <a:p>
            <a:pPr indent="-228600" lvl="0" marL="457200" rtl="0">
              <a:spcBef>
                <a:spcPts val="0"/>
              </a:spcBef>
            </a:pPr>
            <a:r>
              <a:rPr lang="en"/>
              <a:t>Sends Notifaction Using SMTP</a:t>
            </a:r>
          </a:p>
          <a:p>
            <a:pPr indent="-228600" lvl="1" marL="914400" rtl="0">
              <a:spcBef>
                <a:spcPts val="0"/>
              </a:spcBef>
            </a:pPr>
            <a:r>
              <a:rPr lang="en"/>
              <a:t>Emails and Texts</a:t>
            </a:r>
          </a:p>
          <a:p>
            <a:pPr indent="-228600" lvl="1" marL="914400" rtl="0">
              <a:spcBef>
                <a:spcPts val="0"/>
              </a:spcBef>
            </a:pPr>
            <a:r>
              <a:rPr lang="en"/>
              <a:t>Built in PHP Function Support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Testing</a:t>
            </a:r>
          </a:p>
        </p:txBody>
      </p:sp>
      <p:sp>
        <p:nvSpPr>
          <p:cNvPr id="144" name="Shape 144"/>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228600" lvl="0" marL="457200" rtl="0">
              <a:spcBef>
                <a:spcPts val="0"/>
              </a:spcBef>
            </a:pPr>
            <a:r>
              <a:rPr lang="en"/>
              <a:t>Phase 1 - Individual Component Tests</a:t>
            </a:r>
          </a:p>
          <a:p>
            <a:pPr indent="-228600" lvl="1" marL="914400" rtl="0">
              <a:spcBef>
                <a:spcPts val="0"/>
              </a:spcBef>
            </a:pPr>
            <a:r>
              <a:rPr lang="en"/>
              <a:t>Testing Key Components Individually</a:t>
            </a:r>
          </a:p>
          <a:p>
            <a:pPr indent="-228600" lvl="1" marL="914400" rtl="0">
              <a:spcBef>
                <a:spcPts val="0"/>
              </a:spcBef>
            </a:pPr>
            <a:r>
              <a:rPr lang="en"/>
              <a:t>Inserting Dummy Variables in SQL</a:t>
            </a:r>
          </a:p>
          <a:p>
            <a:pPr indent="-228600" lvl="1" marL="914400" rtl="0">
              <a:spcBef>
                <a:spcPts val="0"/>
              </a:spcBef>
            </a:pPr>
            <a:r>
              <a:rPr lang="en"/>
              <a:t>Test interface functionality.</a:t>
            </a:r>
          </a:p>
          <a:p>
            <a:pPr indent="-228600" lvl="0" marL="457200" rtl="0">
              <a:spcBef>
                <a:spcPts val="0"/>
              </a:spcBef>
            </a:pPr>
            <a:r>
              <a:rPr lang="en"/>
              <a:t>Phase 2 - Combined Short-term Tests</a:t>
            </a:r>
          </a:p>
          <a:p>
            <a:pPr indent="-228600" lvl="1" marL="914400" rtl="0">
              <a:spcBef>
                <a:spcPts val="0"/>
              </a:spcBef>
            </a:pPr>
            <a:r>
              <a:rPr lang="en"/>
              <a:t>Testing Key Components Together</a:t>
            </a:r>
          </a:p>
          <a:p>
            <a:pPr indent="-228600" lvl="1" marL="914400">
              <a:spcBef>
                <a:spcPts val="0"/>
              </a:spcBef>
            </a:pPr>
            <a:r>
              <a:rPr lang="en"/>
              <a:t>Controlled Short Term Tests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Changes During Project</a:t>
            </a:r>
          </a:p>
        </p:txBody>
      </p:sp>
      <p:sp>
        <p:nvSpPr>
          <p:cNvPr id="150" name="Shape 150"/>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228600" lvl="0" marL="457200" marR="0" rtl="0" algn="l">
              <a:lnSpc>
                <a:spcPct val="100000"/>
              </a:lnSpc>
              <a:spcBef>
                <a:spcPts val="600"/>
              </a:spcBef>
              <a:spcAft>
                <a:spcPts val="0"/>
              </a:spcAft>
              <a:buClr>
                <a:schemeClr val="dk2"/>
              </a:buClr>
              <a:buSzPct val="100000"/>
              <a:buFont typeface="Arial"/>
            </a:pPr>
            <a:r>
              <a:rPr lang="en" sz="1800"/>
              <a:t>ADC Pi channels were assigned sensor type for certain channels</a:t>
            </a:r>
          </a:p>
          <a:p>
            <a:pPr indent="-228600" lvl="1" marL="914400" marR="0" rtl="0" algn="l">
              <a:lnSpc>
                <a:spcPct val="100000"/>
              </a:lnSpc>
              <a:spcBef>
                <a:spcPts val="600"/>
              </a:spcBef>
              <a:spcAft>
                <a:spcPts val="0"/>
              </a:spcAft>
              <a:buSzPct val="100000"/>
            </a:pPr>
            <a:r>
              <a:rPr lang="en" sz="1800"/>
              <a:t>Channel 1-4 K-type </a:t>
            </a:r>
          </a:p>
          <a:p>
            <a:pPr indent="-228600" lvl="1" marL="914400" marR="0" rtl="0" algn="l">
              <a:lnSpc>
                <a:spcPct val="100000"/>
              </a:lnSpc>
              <a:spcBef>
                <a:spcPts val="600"/>
              </a:spcBef>
              <a:spcAft>
                <a:spcPts val="0"/>
              </a:spcAft>
              <a:buSzPct val="100000"/>
            </a:pPr>
            <a:r>
              <a:rPr lang="en" sz="1800"/>
              <a:t>Channel 5 R-type</a:t>
            </a:r>
          </a:p>
          <a:p>
            <a:pPr indent="-228600" lvl="1" marL="914400" marR="0" rtl="0" algn="l">
              <a:lnSpc>
                <a:spcPct val="100000"/>
              </a:lnSpc>
              <a:spcBef>
                <a:spcPts val="600"/>
              </a:spcBef>
              <a:spcAft>
                <a:spcPts val="0"/>
              </a:spcAft>
              <a:buSzPct val="100000"/>
            </a:pPr>
            <a:r>
              <a:rPr lang="en" sz="1800"/>
              <a:t>Channel 6-8 Gas Transducers</a:t>
            </a:r>
          </a:p>
          <a:p>
            <a:pPr indent="-228600" lvl="0" marL="457200" marR="0" rtl="0" algn="l">
              <a:lnSpc>
                <a:spcPct val="100000"/>
              </a:lnSpc>
              <a:spcBef>
                <a:spcPts val="600"/>
              </a:spcBef>
              <a:spcAft>
                <a:spcPts val="0"/>
              </a:spcAft>
              <a:buSzPct val="100000"/>
            </a:pPr>
            <a:r>
              <a:rPr lang="en" sz="1800"/>
              <a:t>Now, All ADC Pi channels are the same so any channel can get 0-5V, 0-10V, 0-15V, or 4-20mA. </a:t>
            </a:r>
          </a:p>
          <a:p>
            <a:pPr indent="-228600" lvl="0" marL="457200" rtl="0">
              <a:spcBef>
                <a:spcPts val="0"/>
              </a:spcBef>
              <a:buSzPct val="100000"/>
            </a:pPr>
            <a:r>
              <a:rPr lang="en" sz="1800"/>
              <a:t>How to send the data from the Pi to the database.</a:t>
            </a:r>
          </a:p>
          <a:p>
            <a:pPr indent="-228600" lvl="0" marL="457200" rtl="0">
              <a:spcBef>
                <a:spcPts val="0"/>
              </a:spcBef>
              <a:buSzPct val="100000"/>
            </a:pPr>
            <a:r>
              <a:rPr lang="en" sz="1800"/>
              <a:t>Database Design.</a:t>
            </a:r>
          </a:p>
          <a:p>
            <a:pPr lvl="0" rtl="0">
              <a:spcBef>
                <a:spcPts val="0"/>
              </a:spcBef>
              <a:buNone/>
            </a:pPr>
            <a:r>
              <a:t/>
            </a:r>
            <a:endParaRPr sz="180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Questions?</a:t>
            </a:r>
          </a:p>
        </p:txBody>
      </p:sp>
      <p:pic>
        <p:nvPicPr>
          <p:cNvPr id="156" name="Shape 156"/>
          <p:cNvPicPr preferRelativeResize="0"/>
          <p:nvPr/>
        </p:nvPicPr>
        <p:blipFill>
          <a:blip r:embed="rId3">
            <a:alphaModFix/>
          </a:blip>
          <a:stretch>
            <a:fillRect/>
          </a:stretch>
        </p:blipFill>
        <p:spPr>
          <a:xfrm>
            <a:off x="3203625" y="1696974"/>
            <a:ext cx="2116776" cy="2821947"/>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x="0" y="0"/>
          <a:ext cx="0" cy="0"/>
          <a:chOff x="0" y="0"/>
          <a:chExt cx="0" cy="0"/>
        </a:xfrm>
      </p:grpSpPr>
      <p:sp>
        <p:nvSpPr>
          <p:cNvPr id="45" name="Shape 45"/>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Project Explanation</a:t>
            </a:r>
          </a:p>
        </p:txBody>
      </p:sp>
      <p:sp>
        <p:nvSpPr>
          <p:cNvPr id="46" name="Shape 46"/>
          <p:cNvSpPr txBox="1"/>
          <p:nvPr>
            <p:ph idx="1" type="body"/>
          </p:nvPr>
        </p:nvSpPr>
        <p:spPr>
          <a:xfrm>
            <a:off x="457200" y="1460500"/>
            <a:ext cx="4452299" cy="3465299"/>
          </a:xfrm>
          <a:prstGeom prst="rect">
            <a:avLst/>
          </a:prstGeom>
        </p:spPr>
        <p:txBody>
          <a:bodyPr anchorCtr="0" anchor="t" bIns="91425" lIns="91425" rIns="91425" tIns="91425">
            <a:noAutofit/>
          </a:bodyPr>
          <a:lstStyle/>
          <a:p>
            <a:pPr indent="-228600" lvl="0" marL="457200" rtl="0">
              <a:spcBef>
                <a:spcPts val="0"/>
              </a:spcBef>
              <a:buSzPct val="100000"/>
            </a:pPr>
            <a:r>
              <a:rPr lang="en" sz="1800"/>
              <a:t>Observation and Notification System</a:t>
            </a:r>
          </a:p>
          <a:p>
            <a:pPr indent="-228600" lvl="1" marL="914400" rtl="0">
              <a:spcBef>
                <a:spcPts val="0"/>
              </a:spcBef>
              <a:buSzPct val="100000"/>
            </a:pPr>
            <a:r>
              <a:rPr lang="en" sz="1800"/>
              <a:t>Collecting Data</a:t>
            </a:r>
          </a:p>
          <a:p>
            <a:pPr indent="-228600" lvl="1" marL="914400" rtl="0">
              <a:spcBef>
                <a:spcPts val="0"/>
              </a:spcBef>
              <a:buSzPct val="100000"/>
            </a:pPr>
            <a:r>
              <a:rPr lang="en" sz="1800"/>
              <a:t>Alerting Personnel</a:t>
            </a:r>
          </a:p>
          <a:p>
            <a:pPr indent="-228600" lvl="1" marL="914400" rtl="0">
              <a:spcBef>
                <a:spcPts val="0"/>
              </a:spcBef>
              <a:buSzPct val="100000"/>
            </a:pPr>
            <a:r>
              <a:rPr lang="en" sz="1800"/>
              <a:t>Reproducible</a:t>
            </a:r>
          </a:p>
          <a:p>
            <a:pPr indent="-228600" lvl="1" marL="914400" rtl="0">
              <a:spcBef>
                <a:spcPts val="0"/>
              </a:spcBef>
              <a:buSzPct val="100000"/>
            </a:pPr>
            <a:r>
              <a:rPr lang="en" sz="1800"/>
              <a:t>Cost Efficient</a:t>
            </a:r>
          </a:p>
        </p:txBody>
      </p:sp>
      <p:pic>
        <p:nvPicPr>
          <p:cNvPr id="47" name="Shape 47"/>
          <p:cNvPicPr preferRelativeResize="0"/>
          <p:nvPr/>
        </p:nvPicPr>
        <p:blipFill rotWithShape="1">
          <a:blip r:embed="rId4">
            <a:alphaModFix/>
          </a:blip>
          <a:srcRect b="6456" l="19081" r="17378" t="11401"/>
          <a:stretch/>
        </p:blipFill>
        <p:spPr>
          <a:xfrm>
            <a:off x="4761125" y="1989150"/>
            <a:ext cx="3853875" cy="2805001"/>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2269200" y="354625"/>
            <a:ext cx="3810000" cy="38100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a:hlinkClick/>
          </p:cNvPr>
          <p:cNvSpPr/>
          <p:nvPr/>
        </p:nvSpPr>
        <p:spPr>
          <a:xfrm>
            <a:off x="742425" y="207349"/>
            <a:ext cx="7194350" cy="4936150"/>
          </a:xfrm>
          <a:prstGeom prst="rect">
            <a:avLst/>
          </a:prstGeom>
          <a:blipFill>
            <a:blip r:embed="rId3">
              <a:alphaModFix/>
            </a:blip>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x="0" y="0"/>
          <a:ext cx="0" cy="0"/>
          <a:chOff x="0" y="0"/>
          <a:chExt cx="0" cy="0"/>
        </a:xfrm>
      </p:grpSpPr>
      <p:sp>
        <p:nvSpPr>
          <p:cNvPr id="57" name="Shape 57"/>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Functional Requirements</a:t>
            </a:r>
          </a:p>
        </p:txBody>
      </p:sp>
      <p:sp>
        <p:nvSpPr>
          <p:cNvPr id="58" name="Shape 58"/>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228600" lvl="0" marL="457200" rtl="0">
              <a:spcBef>
                <a:spcPts val="0"/>
              </a:spcBef>
            </a:pPr>
            <a:r>
              <a:rPr lang="en"/>
              <a:t>Error Detection</a:t>
            </a:r>
          </a:p>
          <a:p>
            <a:pPr indent="-228600" lvl="1" marL="914400" rtl="0">
              <a:spcBef>
                <a:spcPts val="0"/>
              </a:spcBef>
            </a:pPr>
            <a:r>
              <a:rPr lang="en"/>
              <a:t>Alerting Personnel</a:t>
            </a:r>
          </a:p>
          <a:p>
            <a:pPr indent="-228600" lvl="0" marL="457200" rtl="0">
              <a:spcBef>
                <a:spcPts val="0"/>
              </a:spcBef>
            </a:pPr>
            <a:r>
              <a:rPr lang="en"/>
              <a:t>Experiment Session Data Collection</a:t>
            </a:r>
          </a:p>
          <a:p>
            <a:pPr indent="-228600" lvl="0" marL="457200" rtl="0">
              <a:spcBef>
                <a:spcPts val="0"/>
              </a:spcBef>
            </a:pPr>
            <a:r>
              <a:rPr lang="en"/>
              <a:t>User Friendly</a:t>
            </a:r>
          </a:p>
          <a:p>
            <a:pPr indent="-228600" lvl="0" marL="457200" rtl="0">
              <a:spcBef>
                <a:spcPts val="0"/>
              </a:spcBef>
            </a:pPr>
            <a:r>
              <a:rPr lang="en"/>
              <a:t>Affordable</a:t>
            </a:r>
          </a:p>
          <a:p>
            <a:pPr indent="-228600" lvl="1" marL="914400" rtl="0">
              <a:spcBef>
                <a:spcPts val="0"/>
              </a:spcBef>
            </a:pPr>
            <a:r>
              <a:rPr lang="en"/>
              <a:t>Regular Monitoring System Cost: &lt;$1000</a:t>
            </a:r>
          </a:p>
          <a:p>
            <a:pPr indent="-228600" lvl="1" marL="914400" rtl="0">
              <a:spcBef>
                <a:spcPts val="0"/>
              </a:spcBef>
            </a:pPr>
            <a:r>
              <a:rPr lang="en"/>
              <a:t>$150</a:t>
            </a:r>
          </a:p>
          <a:p>
            <a:pPr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sz="3600"/>
              <a:t>Non-Functional Requirements</a:t>
            </a:r>
          </a:p>
        </p:txBody>
      </p:sp>
      <p:sp>
        <p:nvSpPr>
          <p:cNvPr id="64" name="Shape 64"/>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228600" lvl="0" marL="457200" rtl="0">
              <a:spcBef>
                <a:spcPts val="0"/>
              </a:spcBef>
            </a:pPr>
            <a:r>
              <a:rPr lang="en"/>
              <a:t>Viewing Near Real Time Data from Equipment’s sensors</a:t>
            </a:r>
          </a:p>
          <a:p>
            <a:pPr indent="-228600" lvl="0" marL="457200" rtl="0">
              <a:spcBef>
                <a:spcPts val="0"/>
              </a:spcBef>
            </a:pPr>
            <a:r>
              <a:rPr lang="en"/>
              <a:t>Storing Long Term Data</a:t>
            </a:r>
          </a:p>
          <a:p>
            <a:pPr indent="-228600" lvl="0" marL="457200" rtl="0">
              <a:spcBef>
                <a:spcPts val="0"/>
              </a:spcBef>
            </a:pPr>
            <a:r>
              <a:rPr lang="en"/>
              <a:t>Easy to check status of equipment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Constraints</a:t>
            </a:r>
          </a:p>
        </p:txBody>
      </p:sp>
      <p:sp>
        <p:nvSpPr>
          <p:cNvPr id="70" name="Shape 70"/>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228600" lvl="0" marL="457200" rtl="0">
              <a:spcBef>
                <a:spcPts val="0"/>
              </a:spcBef>
            </a:pPr>
            <a:r>
              <a:rPr lang="en"/>
              <a:t>DOE Security Expectations</a:t>
            </a:r>
          </a:p>
          <a:p>
            <a:pPr indent="-228600" lvl="0" marL="457200" rtl="0">
              <a:spcBef>
                <a:spcPts val="0"/>
              </a:spcBef>
            </a:pPr>
            <a:r>
              <a:rPr lang="en"/>
              <a:t>Ames Lab Associates status </a:t>
            </a:r>
          </a:p>
          <a:p>
            <a:pPr indent="-228600" lvl="1" marL="914400" rtl="0">
              <a:spcBef>
                <a:spcPts val="0"/>
              </a:spcBef>
            </a:pPr>
            <a:r>
              <a:rPr lang="en"/>
              <a:t>Required Training</a:t>
            </a:r>
          </a:p>
          <a:p>
            <a:pPr indent="-228600" lvl="0" marL="457200" rtl="0">
              <a:spcBef>
                <a:spcPts val="0"/>
              </a:spcBef>
            </a:pPr>
            <a:r>
              <a:rPr lang="en"/>
              <a:t>Electrical Code</a:t>
            </a:r>
          </a:p>
          <a:p>
            <a:pPr indent="-228600" lvl="0" marL="457200" rtl="0">
              <a:spcBef>
                <a:spcPts val="0"/>
              </a:spcBef>
            </a:pPr>
            <a:r>
              <a:rPr lang="en"/>
              <a:t>Networking</a:t>
            </a:r>
          </a:p>
          <a:p>
            <a:pPr indent="-228600" lvl="1" marL="914400" rtl="0">
              <a:spcBef>
                <a:spcPts val="0"/>
              </a:spcBef>
            </a:pPr>
            <a:r>
              <a:rPr lang="en"/>
              <a:t>Firewalls</a:t>
            </a:r>
          </a:p>
          <a:p>
            <a:pPr lvl="0" rtl="0">
              <a:spcBef>
                <a:spcPts val="0"/>
              </a:spcBef>
              <a:buNone/>
            </a:pPr>
            <a:r>
              <a:t/>
            </a:r>
            <a:endParaRPr/>
          </a:p>
        </p:txBody>
      </p:sp>
      <p:pic>
        <p:nvPicPr>
          <p:cNvPr id="71" name="Shape 71"/>
          <p:cNvPicPr preferRelativeResize="0"/>
          <p:nvPr/>
        </p:nvPicPr>
        <p:blipFill>
          <a:blip r:embed="rId4">
            <a:alphaModFix/>
          </a:blip>
          <a:stretch>
            <a:fillRect/>
          </a:stretch>
        </p:blipFill>
        <p:spPr>
          <a:xfrm>
            <a:off x="5961875" y="2009225"/>
            <a:ext cx="3029549" cy="30295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lang="en"/>
              <a:t>Potential Risks</a:t>
            </a:r>
          </a:p>
        </p:txBody>
      </p:sp>
      <p:sp>
        <p:nvSpPr>
          <p:cNvPr id="77" name="Shape 77"/>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228600" lvl="0" marL="457200" rtl="0">
              <a:spcBef>
                <a:spcPts val="0"/>
              </a:spcBef>
            </a:pPr>
            <a:r>
              <a:rPr lang="en"/>
              <a:t>Maintenance</a:t>
            </a:r>
          </a:p>
          <a:p>
            <a:pPr indent="-228600" lvl="1" marL="914400" rtl="0">
              <a:spcBef>
                <a:spcPts val="0"/>
              </a:spcBef>
            </a:pPr>
            <a:r>
              <a:rPr lang="en"/>
              <a:t>PI</a:t>
            </a:r>
          </a:p>
          <a:p>
            <a:pPr indent="-228600" lvl="1" marL="914400" rtl="0">
              <a:spcBef>
                <a:spcPts val="0"/>
              </a:spcBef>
            </a:pPr>
            <a:r>
              <a:rPr lang="en"/>
              <a:t>SQL Table Management</a:t>
            </a:r>
          </a:p>
          <a:p>
            <a:pPr indent="-228600" lvl="1" marL="914400" rtl="0">
              <a:spcBef>
                <a:spcPts val="0"/>
              </a:spcBef>
            </a:pPr>
            <a:r>
              <a:rPr lang="en"/>
              <a:t>Server Stability</a:t>
            </a:r>
          </a:p>
          <a:p>
            <a:pPr indent="-228600" lvl="1" marL="914400" rtl="0">
              <a:spcBef>
                <a:spcPts val="0"/>
              </a:spcBef>
            </a:pPr>
            <a:r>
              <a:rPr lang="en"/>
              <a:t>DOE Requirements</a:t>
            </a:r>
          </a:p>
          <a:p>
            <a:pPr indent="-228600" lvl="0" marL="457200" rtl="0">
              <a:spcBef>
                <a:spcPts val="0"/>
              </a:spcBef>
            </a:pPr>
            <a:r>
              <a:rPr lang="en"/>
              <a:t>Stable Connection</a:t>
            </a:r>
          </a:p>
        </p:txBody>
      </p:sp>
      <p:pic>
        <p:nvPicPr>
          <p:cNvPr id="78" name="Shape 78"/>
          <p:cNvPicPr preferRelativeResize="0"/>
          <p:nvPr/>
        </p:nvPicPr>
        <p:blipFill>
          <a:blip r:embed="rId4">
            <a:alphaModFix/>
          </a:blip>
          <a:stretch>
            <a:fillRect/>
          </a:stretch>
        </p:blipFill>
        <p:spPr>
          <a:xfrm>
            <a:off x="4852575" y="1516600"/>
            <a:ext cx="4183724" cy="33531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457200" y="205977"/>
            <a:ext cx="8229600" cy="1141499"/>
          </a:xfrm>
          <a:prstGeom prst="rect">
            <a:avLst/>
          </a:prstGeom>
        </p:spPr>
        <p:txBody>
          <a:bodyPr anchorCtr="0" anchor="b" bIns="91425" lIns="91425" rIns="91425" tIns="91425">
            <a:noAutofit/>
          </a:bodyPr>
          <a:lstStyle/>
          <a:p>
            <a:pPr lvl="0" rtl="0">
              <a:spcBef>
                <a:spcPts val="0"/>
              </a:spcBef>
              <a:buNone/>
            </a:pPr>
            <a:r>
              <a:rPr lang="en"/>
              <a:t>Sensor capabilities </a:t>
            </a:r>
          </a:p>
        </p:txBody>
      </p:sp>
      <p:sp>
        <p:nvSpPr>
          <p:cNvPr id="84" name="Shape 84"/>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228600" lvl="0" marL="457200" marR="0" rtl="0" algn="l">
              <a:lnSpc>
                <a:spcPct val="100000"/>
              </a:lnSpc>
              <a:spcBef>
                <a:spcPts val="600"/>
              </a:spcBef>
              <a:spcAft>
                <a:spcPts val="0"/>
              </a:spcAft>
              <a:buClr>
                <a:schemeClr val="dk2"/>
              </a:buClr>
              <a:buSzPct val="100000"/>
              <a:buFont typeface="Arial"/>
            </a:pPr>
            <a:r>
              <a:rPr lang="en"/>
              <a:t>Gas Transducers</a:t>
            </a:r>
          </a:p>
          <a:p>
            <a:pPr indent="-228600" lvl="1" marL="914400" marR="0" rtl="0" algn="l">
              <a:lnSpc>
                <a:spcPct val="100000"/>
              </a:lnSpc>
              <a:spcBef>
                <a:spcPts val="600"/>
              </a:spcBef>
              <a:spcAft>
                <a:spcPts val="0"/>
              </a:spcAft>
            </a:pPr>
            <a:r>
              <a:rPr lang="en"/>
              <a:t>0-5V , 0-10V, and 4-20mA com signals</a:t>
            </a:r>
          </a:p>
          <a:p>
            <a:pPr indent="-228600" lvl="1" marL="914400" marR="0" rtl="0" algn="l">
              <a:lnSpc>
                <a:spcPct val="100000"/>
              </a:lnSpc>
              <a:spcBef>
                <a:spcPts val="600"/>
              </a:spcBef>
              <a:spcAft>
                <a:spcPts val="0"/>
              </a:spcAft>
            </a:pPr>
            <a:r>
              <a:rPr lang="en"/>
              <a:t>conversion equation: y = mX + b</a:t>
            </a:r>
          </a:p>
          <a:p>
            <a:pPr indent="-228600" lvl="0" marL="457200" marR="0" rtl="0" algn="l">
              <a:lnSpc>
                <a:spcPct val="100000"/>
              </a:lnSpc>
              <a:spcBef>
                <a:spcPts val="600"/>
              </a:spcBef>
              <a:spcAft>
                <a:spcPts val="0"/>
              </a:spcAft>
            </a:pPr>
            <a:r>
              <a:rPr lang="en"/>
              <a:t>Thermocouples</a:t>
            </a:r>
          </a:p>
          <a:p>
            <a:pPr indent="-228600" lvl="1" marL="914400" marR="0" rtl="0" algn="l">
              <a:lnSpc>
                <a:spcPct val="100000"/>
              </a:lnSpc>
              <a:spcBef>
                <a:spcPts val="600"/>
              </a:spcBef>
              <a:spcAft>
                <a:spcPts val="0"/>
              </a:spcAft>
            </a:pPr>
            <a:r>
              <a:rPr lang="en"/>
              <a:t>supports K, R, S, T, J, and E types</a:t>
            </a:r>
          </a:p>
          <a:p>
            <a:pPr indent="-228600" lvl="1" marL="914400" marR="0" rtl="0" algn="l">
              <a:lnSpc>
                <a:spcPct val="100000"/>
              </a:lnSpc>
              <a:spcBef>
                <a:spcPts val="600"/>
              </a:spcBef>
              <a:spcAft>
                <a:spcPts val="0"/>
              </a:spcAft>
            </a:pPr>
            <a:r>
              <a:rPr lang="en"/>
              <a:t> Measure 0-1500C</a:t>
            </a:r>
          </a:p>
          <a:p>
            <a:pPr indent="-228600" lvl="2" marL="1371600" marR="0" rtl="0" algn="l">
              <a:lnSpc>
                <a:spcPct val="100000"/>
              </a:lnSpc>
              <a:spcBef>
                <a:spcPts val="600"/>
              </a:spcBef>
              <a:spcAft>
                <a:spcPts val="0"/>
              </a:spcAft>
            </a:pPr>
            <a:r>
              <a:rPr lang="en"/>
              <a:t>0-15V signal</a:t>
            </a:r>
          </a:p>
          <a:p>
            <a:pPr indent="-228600" lvl="2" marL="1371600" marR="0" rtl="0" algn="l">
              <a:lnSpc>
                <a:spcPct val="100000"/>
              </a:lnSpc>
              <a:spcBef>
                <a:spcPts val="600"/>
              </a:spcBef>
              <a:spcAft>
                <a:spcPts val="0"/>
              </a:spcAft>
            </a:pPr>
            <a:r>
              <a:rPr lang="en"/>
              <a:t>10mV/C conversion </a:t>
            </a: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578875" y="185702"/>
            <a:ext cx="8229600" cy="1141499"/>
          </a:xfrm>
          <a:prstGeom prst="rect">
            <a:avLst/>
          </a:prstGeom>
        </p:spPr>
        <p:txBody>
          <a:bodyPr anchorCtr="0" anchor="b" bIns="91425" lIns="91425" rIns="91425" tIns="91425">
            <a:noAutofit/>
          </a:bodyPr>
          <a:lstStyle/>
          <a:p>
            <a:pPr>
              <a:spcBef>
                <a:spcPts val="0"/>
              </a:spcBef>
              <a:buNone/>
            </a:pPr>
            <a:r>
              <a:rPr lang="en"/>
              <a:t>Monitoring Box Details</a:t>
            </a:r>
          </a:p>
        </p:txBody>
      </p:sp>
      <p:sp>
        <p:nvSpPr>
          <p:cNvPr id="90" name="Shape 90"/>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228600" lvl="0" marL="457200" rtl="0">
              <a:spcBef>
                <a:spcPts val="0"/>
              </a:spcBef>
            </a:pPr>
            <a:r>
              <a:rPr lang="en"/>
              <a:t>Connects to equipment via 12 connector</a:t>
            </a:r>
          </a:p>
          <a:p>
            <a:pPr indent="-228600" lvl="0" marL="457200" rtl="0">
              <a:spcBef>
                <a:spcPts val="0"/>
              </a:spcBef>
            </a:pPr>
            <a:r>
              <a:rPr lang="en"/>
              <a:t>ADC Pi</a:t>
            </a:r>
          </a:p>
          <a:p>
            <a:pPr indent="-228600" lvl="1" marL="914400" rtl="0">
              <a:spcBef>
                <a:spcPts val="0"/>
              </a:spcBef>
            </a:pPr>
            <a:r>
              <a:rPr lang="en"/>
              <a:t>Collects 8 com signals from sensors</a:t>
            </a:r>
          </a:p>
          <a:p>
            <a:pPr indent="-228600" lvl="2" marL="1371600" rtl="0">
              <a:spcBef>
                <a:spcPts val="0"/>
              </a:spcBef>
            </a:pPr>
            <a:r>
              <a:rPr lang="en"/>
              <a:t>In 0-5V form</a:t>
            </a:r>
          </a:p>
          <a:p>
            <a:pPr indent="-228600" lvl="2" marL="1371600" rtl="0">
              <a:spcBef>
                <a:spcPts val="0"/>
              </a:spcBef>
            </a:pPr>
            <a:r>
              <a:rPr lang="en"/>
              <a:t>By voltage divider</a:t>
            </a:r>
          </a:p>
          <a:p>
            <a:pPr indent="-228600" lvl="0" marL="457200" rtl="0">
              <a:spcBef>
                <a:spcPts val="0"/>
              </a:spcBef>
            </a:pPr>
            <a:r>
              <a:rPr lang="en"/>
              <a:t>Raspberry PI</a:t>
            </a:r>
          </a:p>
          <a:p>
            <a:pPr indent="-228600" lvl="1" marL="914400" rtl="0">
              <a:spcBef>
                <a:spcPts val="0"/>
              </a:spcBef>
            </a:pPr>
            <a:r>
              <a:rPr lang="en"/>
              <a:t>Scales voltages</a:t>
            </a:r>
          </a:p>
          <a:p>
            <a:pPr indent="-228600" lvl="1" marL="914400" rtl="0">
              <a:spcBef>
                <a:spcPts val="0"/>
              </a:spcBef>
            </a:pPr>
            <a:r>
              <a:rPr lang="en"/>
              <a:t>Sends voltages to Mysql database</a:t>
            </a:r>
          </a:p>
          <a:p>
            <a:pPr indent="0" lvl="0" marL="457200" rtl="0">
              <a:spcBef>
                <a:spcPts val="0"/>
              </a:spcBef>
              <a:buNone/>
            </a:pPr>
            <a:r>
              <a:t/>
            </a:r>
            <a:endParaRPr/>
          </a:p>
          <a:p>
            <a:pPr lvl="0" rtl="0">
              <a:spcBef>
                <a:spcPts val="0"/>
              </a:spcBef>
              <a:buNone/>
            </a:pPr>
            <a:r>
              <a:t/>
            </a:r>
            <a:endParaRPr/>
          </a:p>
          <a:p>
            <a:pPr indent="0" lvl="0" marL="45720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